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72" r:id="rId1"/>
  </p:sldMasterIdLst>
  <p:notesMasterIdLst>
    <p:notesMasterId r:id="rId25"/>
  </p:notesMasterIdLst>
  <p:sldIdLst>
    <p:sldId id="256" r:id="rId2"/>
    <p:sldId id="305" r:id="rId3"/>
    <p:sldId id="300" r:id="rId4"/>
    <p:sldId id="286" r:id="rId5"/>
    <p:sldId id="290" r:id="rId6"/>
    <p:sldId id="306" r:id="rId7"/>
    <p:sldId id="307" r:id="rId8"/>
    <p:sldId id="287" r:id="rId9"/>
    <p:sldId id="291" r:id="rId10"/>
    <p:sldId id="285" r:id="rId11"/>
    <p:sldId id="288" r:id="rId12"/>
    <p:sldId id="293" r:id="rId13"/>
    <p:sldId id="292" r:id="rId14"/>
    <p:sldId id="304" r:id="rId15"/>
    <p:sldId id="295" r:id="rId16"/>
    <p:sldId id="294" r:id="rId17"/>
    <p:sldId id="296" r:id="rId18"/>
    <p:sldId id="297" r:id="rId19"/>
    <p:sldId id="298" r:id="rId20"/>
    <p:sldId id="299" r:id="rId21"/>
    <p:sldId id="302" r:id="rId22"/>
    <p:sldId id="303" r:id="rId23"/>
    <p:sldId id="301" r:id="rId24"/>
  </p:sldIdLst>
  <p:sldSz cx="9144000" cy="6858000" type="screen4x3"/>
  <p:notesSz cx="6800850" cy="9931400"/>
  <p:embeddedFontLst>
    <p:embeddedFont>
      <p:font typeface="Cambria Math" panose="02040503050406030204" pitchFamily="18" charset="0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2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2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2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2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2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2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2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2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2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FFFFFF"/>
    <a:srgbClr val="669900"/>
    <a:srgbClr val="66FF33"/>
    <a:srgbClr val="66D0B0"/>
    <a:srgbClr val="B1D271"/>
    <a:srgbClr val="FF3300"/>
    <a:srgbClr val="41A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582" autoAdjust="0"/>
    <p:restoredTop sz="94685" autoAdjust="0"/>
  </p:normalViewPr>
  <p:slideViewPr>
    <p:cSldViewPr snapToGrid="0">
      <p:cViewPr varScale="1">
        <p:scale>
          <a:sx n="102" d="100"/>
          <a:sy n="102" d="100"/>
        </p:scale>
        <p:origin x="114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2863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75BA90-E509-4FED-91CC-011858BB7CF8}" type="datetimeFigureOut">
              <a:rPr lang="ko-KR" altLang="en-US" smtClean="0"/>
              <a:t>2019-11-11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7225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9963"/>
            <a:ext cx="5441950" cy="39100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2925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2863" y="9432925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6D0071-F003-4247-BA39-F1A7DE8A80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877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6D0071-F003-4247-BA39-F1A7DE8A802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947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6D0071-F003-4247-BA39-F1A7DE8A802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411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B853B0-58D0-4E96-87F2-8F62B538B94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99888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67CC3F-53FA-4F87-941C-CA6561864A7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90181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0E244D-51EF-43F1-BA12-387D6F5E102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18981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8"/>
          <p:cNvSpPr>
            <a:spLocks noChangeShapeType="1"/>
          </p:cNvSpPr>
          <p:nvPr/>
        </p:nvSpPr>
        <p:spPr bwMode="auto">
          <a:xfrm>
            <a:off x="376238" y="1071563"/>
            <a:ext cx="4267200" cy="0"/>
          </a:xfrm>
          <a:prstGeom prst="line">
            <a:avLst/>
          </a:prstGeom>
          <a:noFill/>
          <a:ln w="9525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7158" y="285728"/>
            <a:ext cx="8429625" cy="714380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188" y="1285860"/>
            <a:ext cx="8429625" cy="507207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510DC1-F3C7-4066-AA9C-70EB7E08F27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92734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7A667-BC0F-4101-B70E-9446BF3B150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1089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9F9CC5-D141-415F-AB6C-207472C052C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74054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B5514C-FBD6-4E5E-91E3-87B4DE45183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51814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B88177-B63A-4E3C-B1F3-5F5528F69CD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7475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0B34BD-F9BF-4208-BE2C-8E721BB9017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15272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509B9E-E109-49AB-8EEF-3CEC62FB82B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83997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 smtClean="0"/>
              <a:t>그림을 추가하려면 아이콘을 클릭하십시오</a:t>
            </a:r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57000F-5A16-4995-9018-90D3C05FD7E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30358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357188" y="274638"/>
            <a:ext cx="8429625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357188" y="1143000"/>
            <a:ext cx="8429625" cy="521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0" y="6492875"/>
            <a:ext cx="3762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831E359-826B-428D-AB1A-D27A65C6CCD8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pic>
        <p:nvPicPr>
          <p:cNvPr id="1029" name="Picture 7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25" y="6670675"/>
            <a:ext cx="714375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</p:sldLayoutIdLst>
  <p:hf hdr="0" ft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sz="3200" b="1" kern="1200">
          <a:solidFill>
            <a:schemeClr val="accent1"/>
          </a:solidFill>
          <a:latin typeface="+mn-ea"/>
          <a:ea typeface="+mn-ea"/>
          <a:cs typeface="Arial" panose="020B0604020202020204" pitchFamily="34" charset="0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맑은 고딕" pitchFamily="50" charset="-127"/>
          <a:ea typeface="맑은 고딕" pitchFamily="50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맑은 고딕" pitchFamily="50" charset="-127"/>
          <a:ea typeface="맑은 고딕" pitchFamily="50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맑은 고딕" pitchFamily="50" charset="-127"/>
          <a:ea typeface="맑은 고딕" pitchFamily="50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맑은 고딕" pitchFamily="50" charset="-127"/>
          <a:ea typeface="맑은 고딕" pitchFamily="50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맑은 고딕" pitchFamily="50" charset="-127"/>
          <a:ea typeface="맑은 고딕" pitchFamily="50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맑은 고딕" pitchFamily="50" charset="-127"/>
          <a:ea typeface="맑은 고딕" pitchFamily="50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맑은 고딕" pitchFamily="50" charset="-127"/>
          <a:ea typeface="맑은 고딕" pitchFamily="50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2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3.wmf"/><Relationship Id="rId4" Type="http://schemas.openxmlformats.org/officeDocument/2006/relationships/oleObject" Target="../embeddings/oleObject4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44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45.wmf"/><Relationship Id="rId4" Type="http://schemas.openxmlformats.org/officeDocument/2006/relationships/oleObject" Target="../embeddings/oleObject6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46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48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huuki4.github.io/deep%20learning/2016/05/20/Gradient-Descent-Algorithm-Overview.html" TargetMode="External"/><Relationship Id="rId2" Type="http://schemas.openxmlformats.org/officeDocument/2006/relationships/hyperlink" Target="https://keras.io/optimizers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0.png"/><Relationship Id="rId39" Type="http://schemas.openxmlformats.org/officeDocument/2006/relationships/image" Target="../media/image33.png"/><Relationship Id="rId3" Type="http://schemas.openxmlformats.org/officeDocument/2006/relationships/image" Target="../media/image34.png"/><Relationship Id="rId21" Type="http://schemas.openxmlformats.org/officeDocument/2006/relationships/image" Target="../media/image18.png"/><Relationship Id="rId34" Type="http://schemas.openxmlformats.org/officeDocument/2006/relationships/image" Target="../media/image28.png"/><Relationship Id="rId17" Type="http://schemas.openxmlformats.org/officeDocument/2006/relationships/image" Target="../media/image16.png"/><Relationship Id="rId25" Type="http://schemas.openxmlformats.org/officeDocument/2006/relationships/image" Target="../media/image19.png"/><Relationship Id="rId33" Type="http://schemas.openxmlformats.org/officeDocument/2006/relationships/image" Target="../media/image26.png"/><Relationship Id="rId38" Type="http://schemas.openxmlformats.org/officeDocument/2006/relationships/image" Target="../media/image32.png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27.png"/><Relationship Id="rId32" Type="http://schemas.openxmlformats.org/officeDocument/2006/relationships/image" Target="../media/image25.png"/><Relationship Id="rId37" Type="http://schemas.openxmlformats.org/officeDocument/2006/relationships/image" Target="../media/image31.png"/><Relationship Id="rId15" Type="http://schemas.openxmlformats.org/officeDocument/2006/relationships/image" Target="../media/image46.png"/><Relationship Id="rId23" Type="http://schemas.openxmlformats.org/officeDocument/2006/relationships/image" Target="../media/image66.png"/><Relationship Id="rId28" Type="http://schemas.openxmlformats.org/officeDocument/2006/relationships/image" Target="../media/image21.png"/><Relationship Id="rId36" Type="http://schemas.openxmlformats.org/officeDocument/2006/relationships/image" Target="../media/image30.png"/><Relationship Id="rId19" Type="http://schemas.openxmlformats.org/officeDocument/2006/relationships/image" Target="../media/image62.png"/><Relationship Id="rId31" Type="http://schemas.openxmlformats.org/officeDocument/2006/relationships/image" Target="../media/image24.png"/><Relationship Id="rId4" Type="http://schemas.openxmlformats.org/officeDocument/2006/relationships/image" Target="../media/image14.png"/><Relationship Id="rId27" Type="http://schemas.openxmlformats.org/officeDocument/2006/relationships/image" Target="../media/image35.png"/><Relationship Id="rId30" Type="http://schemas.openxmlformats.org/officeDocument/2006/relationships/image" Target="../media/image23.png"/><Relationship Id="rId35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0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Theories of Neural Networks – part 2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Prof. Yong Won SEO, Ph.D.</a:t>
            </a:r>
          </a:p>
          <a:p>
            <a:r>
              <a:rPr lang="en-US" altLang="ko-KR" dirty="0" smtClean="0"/>
              <a:t>College of Business and Economics</a:t>
            </a:r>
          </a:p>
          <a:p>
            <a:r>
              <a:rPr lang="en-US" altLang="ko-KR" dirty="0" smtClean="0"/>
              <a:t>Chung-Ang University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194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Which case fits better?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10DC1-F3C7-4066-AA9C-70EB7E08F271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5202880"/>
              </p:ext>
            </p:extLst>
          </p:nvPr>
        </p:nvGraphicFramePr>
        <p:xfrm>
          <a:off x="763054" y="2241261"/>
          <a:ext cx="7594682" cy="1737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r:id="rId3" imgW="4705920" imgH="1075680" progId="">
                  <p:embed/>
                </p:oleObj>
              </mc:Choice>
              <mc:Fallback>
                <p:oleObj r:id="rId3" imgW="4705920" imgH="10756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3054" y="2241261"/>
                        <a:ext cx="7594682" cy="17372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폭발 1 8"/>
          <p:cNvSpPr/>
          <p:nvPr/>
        </p:nvSpPr>
        <p:spPr>
          <a:xfrm>
            <a:off x="2766350" y="4392070"/>
            <a:ext cx="4259483" cy="2100805"/>
          </a:xfrm>
          <a:prstGeom prst="irregularSeal1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better to make sum to 1</a:t>
            </a:r>
            <a:endParaRPr lang="ko-KR" alt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05989" y="6365917"/>
            <a:ext cx="30380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0" dirty="0" smtClean="0">
                <a:latin typeface="+mn-ea"/>
                <a:ea typeface="+mn-ea"/>
              </a:rPr>
              <a:t>* Picture source: </a:t>
            </a:r>
            <a:r>
              <a:rPr lang="ko-KR" altLang="en-US" sz="1050" b="0" smtClean="0">
                <a:latin typeface="+mn-ea"/>
                <a:ea typeface="+mn-ea"/>
              </a:rPr>
              <a:t>박해선</a:t>
            </a:r>
            <a:r>
              <a:rPr lang="en-US" altLang="ko-KR" sz="1050" b="0" dirty="0" smtClean="0">
                <a:latin typeface="+mn-ea"/>
                <a:ea typeface="+mn-ea"/>
              </a:rPr>
              <a:t>(2019), </a:t>
            </a:r>
            <a:r>
              <a:rPr lang="ko-KR" altLang="en-US" sz="1050" b="0" smtClean="0">
                <a:latin typeface="+mn-ea"/>
                <a:ea typeface="+mn-ea"/>
              </a:rPr>
              <a:t>이지스퍼블리싱</a:t>
            </a:r>
            <a:endParaRPr lang="ko-KR" altLang="en-US" sz="1050" b="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0875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Softmax</a:t>
            </a:r>
            <a:r>
              <a:rPr lang="en-US" altLang="ko-KR" dirty="0" smtClean="0"/>
              <a:t> activation function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10DC1-F3C7-4066-AA9C-70EB7E08F271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7244916"/>
              </p:ext>
            </p:extLst>
          </p:nvPr>
        </p:nvGraphicFramePr>
        <p:xfrm>
          <a:off x="1297253" y="2999309"/>
          <a:ext cx="6549433" cy="3268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r:id="rId4" imgW="2462760" imgH="1228320" progId="">
                  <p:embed/>
                </p:oleObj>
              </mc:Choice>
              <mc:Fallback>
                <p:oleObj r:id="rId4" imgW="2462760" imgH="1228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97253" y="2999309"/>
                        <a:ext cx="6549433" cy="3268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442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Softmax</a:t>
            </a:r>
            <a:r>
              <a:rPr lang="en-US" altLang="ko-KR" dirty="0"/>
              <a:t> activation function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10DC1-F3C7-4066-AA9C-70EB7E08F271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5179282"/>
              </p:ext>
            </p:extLst>
          </p:nvPr>
        </p:nvGraphicFramePr>
        <p:xfrm>
          <a:off x="188119" y="2442651"/>
          <a:ext cx="8820934" cy="2607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" r:id="rId3" imgW="4897800" imgH="1447560" progId="">
                  <p:embed/>
                </p:oleObj>
              </mc:Choice>
              <mc:Fallback>
                <p:oleObj r:id="rId3" imgW="4897800" imgH="1447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8119" y="2442651"/>
                        <a:ext cx="8820934" cy="2607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105989" y="6365917"/>
            <a:ext cx="28985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0" dirty="0" smtClean="0">
                <a:latin typeface="+mn-ea"/>
                <a:ea typeface="+mn-ea"/>
              </a:rPr>
              <a:t>* Picture source: </a:t>
            </a:r>
            <a:r>
              <a:rPr lang="ko-KR" altLang="en-US" sz="1000" b="0" smtClean="0">
                <a:latin typeface="+mn-ea"/>
                <a:ea typeface="+mn-ea"/>
              </a:rPr>
              <a:t>박해선</a:t>
            </a:r>
            <a:r>
              <a:rPr lang="en-US" altLang="ko-KR" sz="1000" b="0" dirty="0" smtClean="0">
                <a:latin typeface="+mn-ea"/>
                <a:ea typeface="+mn-ea"/>
              </a:rPr>
              <a:t>(2019), </a:t>
            </a:r>
            <a:r>
              <a:rPr lang="ko-KR" altLang="en-US" sz="1000" b="0" smtClean="0">
                <a:latin typeface="+mn-ea"/>
                <a:ea typeface="+mn-ea"/>
              </a:rPr>
              <a:t>이지스퍼블리싱</a:t>
            </a:r>
            <a:endParaRPr lang="ko-KR" altLang="en-US" sz="1000" b="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914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Cross-entropy loss function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Loss function : Cross entropy</a:t>
                </a:r>
              </a:p>
              <a:p>
                <a:pPr lvl="4"/>
                <a:endParaRPr lang="en-US" altLang="ko-KR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altLang="ko-KR" dirty="0"/>
              </a:p>
              <a:p>
                <a:pPr lvl="4"/>
                <a:endParaRPr lang="en-US" altLang="ko-KR" dirty="0"/>
              </a:p>
              <a:p>
                <a:pPr lvl="1"/>
                <a:r>
                  <a:rPr lang="en-US" altLang="ko-KR" dirty="0"/>
                  <a:t>p(x) : distribution of actual data</a:t>
                </a:r>
              </a:p>
              <a:p>
                <a:pPr lvl="1"/>
                <a:r>
                  <a:rPr lang="en-US" altLang="ko-KR" dirty="0"/>
                  <a:t>q(x) : distribution of prediction</a:t>
                </a:r>
              </a:p>
              <a:p>
                <a:pPr lvl="1"/>
                <a:endParaRPr lang="en-US" altLang="ko-KR" dirty="0"/>
              </a:p>
              <a:p>
                <a:pPr lvl="1"/>
                <a:r>
                  <a:rPr lang="en-US" altLang="ko-KR" dirty="0"/>
                  <a:t>Example</a:t>
                </a:r>
              </a:p>
              <a:p>
                <a:pPr lvl="2"/>
                <a:r>
                  <a:rPr lang="en-US" altLang="ko-KR" dirty="0"/>
                  <a:t>label = </a:t>
                </a:r>
                <a:r>
                  <a:rPr lang="en-US" altLang="ko-KR" dirty="0" smtClean="0"/>
                  <a:t>[‘car’, ‘airplane’, ‘rocket’]</a:t>
                </a:r>
                <a:endParaRPr lang="en-US" altLang="ko-KR" dirty="0"/>
              </a:p>
              <a:p>
                <a:pPr lvl="2"/>
                <a:r>
                  <a:rPr lang="en-US" altLang="ko-KR" dirty="0"/>
                  <a:t>Actual = </a:t>
                </a:r>
                <a:r>
                  <a:rPr lang="en-US" altLang="ko-KR" dirty="0" smtClean="0"/>
                  <a:t>[1, </a:t>
                </a:r>
                <a:r>
                  <a:rPr lang="en-US" altLang="ko-KR" dirty="0"/>
                  <a:t>0, </a:t>
                </a:r>
                <a:r>
                  <a:rPr lang="en-US" altLang="ko-KR" dirty="0" smtClean="0"/>
                  <a:t>0]</a:t>
                </a:r>
                <a:endParaRPr lang="en-US" altLang="ko-KR" dirty="0"/>
              </a:p>
              <a:p>
                <a:pPr lvl="2"/>
                <a:r>
                  <a:rPr lang="en-US" altLang="ko-KR" dirty="0"/>
                  <a:t>Predicted = [</a:t>
                </a:r>
                <a:r>
                  <a:rPr lang="en-US" altLang="ko-KR" dirty="0" smtClean="0"/>
                  <a:t>0.59, 0.26, 0.15]</a:t>
                </a:r>
                <a:endParaRPr lang="en-US" altLang="ko-KR" dirty="0"/>
              </a:p>
              <a:p>
                <a:pPr lvl="2"/>
                <a:r>
                  <a:rPr lang="en-US" altLang="ko-KR" dirty="0"/>
                  <a:t>H = – </a:t>
                </a:r>
                <a:r>
                  <a:rPr lang="en-US" altLang="ko-KR" dirty="0" smtClean="0"/>
                  <a:t>1*log(0.59) </a:t>
                </a:r>
                <a:r>
                  <a:rPr lang="en-US" altLang="ko-KR" dirty="0"/>
                  <a:t>– </a:t>
                </a:r>
                <a:r>
                  <a:rPr lang="en-US" altLang="ko-KR" dirty="0" smtClean="0"/>
                  <a:t>0*log(0.26) </a:t>
                </a:r>
                <a:r>
                  <a:rPr lang="en-US" altLang="ko-KR" dirty="0"/>
                  <a:t>– </a:t>
                </a:r>
                <a:r>
                  <a:rPr lang="en-US" altLang="ko-KR" dirty="0" smtClean="0"/>
                  <a:t>1*log(0.15) </a:t>
                </a:r>
                <a:r>
                  <a:rPr lang="en-US" altLang="ko-KR" dirty="0"/>
                  <a:t/>
                </a:r>
                <a:br>
                  <a:rPr lang="en-US" altLang="ko-KR" dirty="0"/>
                </a:br>
                <a:r>
                  <a:rPr lang="en-US" altLang="ko-KR" dirty="0"/>
                  <a:t>   = </a:t>
                </a:r>
                <a:r>
                  <a:rPr lang="en-US" altLang="ko-KR" dirty="0" smtClean="0"/>
                  <a:t>0.2291</a:t>
                </a:r>
                <a:endParaRPr lang="en-US" altLang="ko-KR" dirty="0"/>
              </a:p>
              <a:p>
                <a:pPr marL="914400" lvl="2" indent="0">
                  <a:buNone/>
                </a:pPr>
                <a:r>
                  <a:rPr lang="en-US" altLang="ko-KR" dirty="0"/>
                  <a:t>	(here, log is natural log)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13" t="-962" b="-37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10DC1-F3C7-4066-AA9C-70EB7E08F271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4475684"/>
              </p:ext>
            </p:extLst>
          </p:nvPr>
        </p:nvGraphicFramePr>
        <p:xfrm>
          <a:off x="5126529" y="3092737"/>
          <a:ext cx="3907829" cy="22334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8" r:id="rId4" imgW="2453400" imgH="1401840" progId="">
                  <p:embed/>
                </p:oleObj>
              </mc:Choice>
              <mc:Fallback>
                <p:oleObj r:id="rId4" imgW="2453400" imgH="14018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26529" y="3092737"/>
                        <a:ext cx="3907829" cy="22334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650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Some important </a:t>
            </a:r>
            <a:r>
              <a:rPr lang="en-US" altLang="ko-KR" dirty="0" err="1" smtClean="0"/>
              <a:t>keras</a:t>
            </a:r>
            <a:r>
              <a:rPr lang="en-US" altLang="ko-KR" dirty="0" smtClean="0"/>
              <a:t> loss functions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rgbClr val="172B4D"/>
                </a:solidFill>
              </a:rPr>
              <a:t>mean_squared_error</a:t>
            </a:r>
            <a:endParaRPr lang="en-US" altLang="ko-KR" dirty="0" smtClean="0">
              <a:solidFill>
                <a:srgbClr val="172B4D"/>
              </a:solidFill>
            </a:endParaRPr>
          </a:p>
          <a:p>
            <a:pPr lvl="1"/>
            <a:r>
              <a:rPr lang="en-US" altLang="ko-KR" dirty="0" smtClean="0">
                <a:solidFill>
                  <a:srgbClr val="172B4D"/>
                </a:solidFill>
              </a:rPr>
              <a:t>when y label is continuous value</a:t>
            </a:r>
          </a:p>
          <a:p>
            <a:r>
              <a:rPr lang="en-US" altLang="ko-KR" dirty="0" err="1" smtClean="0">
                <a:solidFill>
                  <a:srgbClr val="172B4D"/>
                </a:solidFill>
              </a:rPr>
              <a:t>binary_crossentropy</a:t>
            </a:r>
            <a:endParaRPr lang="en-US" altLang="ko-KR" dirty="0" smtClean="0">
              <a:solidFill>
                <a:srgbClr val="172B4D"/>
              </a:solidFill>
            </a:endParaRPr>
          </a:p>
          <a:p>
            <a:pPr lvl="1"/>
            <a:r>
              <a:rPr lang="en-US" altLang="ko-KR" dirty="0" smtClean="0">
                <a:solidFill>
                  <a:srgbClr val="172B4D"/>
                </a:solidFill>
              </a:rPr>
              <a:t>when y label is 0 or 1</a:t>
            </a:r>
          </a:p>
          <a:p>
            <a:r>
              <a:rPr lang="en-US" altLang="ko-KR" dirty="0" err="1" smtClean="0">
                <a:solidFill>
                  <a:srgbClr val="172B4D"/>
                </a:solidFill>
              </a:rPr>
              <a:t>categorical_crossentropy</a:t>
            </a:r>
            <a:endParaRPr lang="en-US" altLang="ko-KR" dirty="0">
              <a:solidFill>
                <a:srgbClr val="172B4D"/>
              </a:solidFill>
            </a:endParaRPr>
          </a:p>
          <a:p>
            <a:pPr lvl="1"/>
            <a:r>
              <a:rPr lang="en-US" altLang="ko-KR" dirty="0" smtClean="0">
                <a:solidFill>
                  <a:srgbClr val="172B4D"/>
                </a:solidFill>
              </a:rPr>
              <a:t>used when y label is encoded as [1,0,0], [0,1,0], [0,0,1] type</a:t>
            </a:r>
          </a:p>
          <a:p>
            <a:pPr lvl="2"/>
            <a:r>
              <a:rPr lang="en-US" altLang="ko-KR" dirty="0" smtClean="0">
                <a:solidFill>
                  <a:srgbClr val="172B4D"/>
                </a:solidFill>
              </a:rPr>
              <a:t>one-hot encoding</a:t>
            </a:r>
            <a:endParaRPr lang="en-US" altLang="ko-KR" dirty="0">
              <a:solidFill>
                <a:srgbClr val="172B4D"/>
              </a:solidFill>
            </a:endParaRPr>
          </a:p>
          <a:p>
            <a:r>
              <a:rPr lang="en-US" altLang="ko-KR" dirty="0" err="1" smtClean="0">
                <a:solidFill>
                  <a:srgbClr val="172B4D"/>
                </a:solidFill>
              </a:rPr>
              <a:t>sparse_categorical_crossentropy</a:t>
            </a:r>
            <a:endParaRPr lang="en-US" altLang="ko-KR" dirty="0" smtClean="0">
              <a:solidFill>
                <a:srgbClr val="172B4D"/>
              </a:solidFill>
            </a:endParaRPr>
          </a:p>
          <a:p>
            <a:pPr lvl="1"/>
            <a:r>
              <a:rPr lang="en-US" altLang="ko-KR" dirty="0">
                <a:solidFill>
                  <a:srgbClr val="172B4D"/>
                </a:solidFill>
              </a:rPr>
              <a:t>used when y label is encoded as </a:t>
            </a:r>
            <a:r>
              <a:rPr lang="en-US" altLang="ko-KR" dirty="0" smtClean="0">
                <a:solidFill>
                  <a:srgbClr val="172B4D"/>
                </a:solidFill>
              </a:rPr>
              <a:t>integer (0, 1, 2, 3, …) type</a:t>
            </a:r>
            <a:endParaRPr lang="en-US" altLang="ko-KR" dirty="0">
              <a:solidFill>
                <a:srgbClr val="172B4D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10DC1-F3C7-4066-AA9C-70EB7E08F271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8495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Optimizer issues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 smtClean="0"/>
              <a:t>Batch </a:t>
            </a:r>
            <a:r>
              <a:rPr lang="en-US" altLang="ko-KR" sz="2000" dirty="0"/>
              <a:t>Gradient Descent </a:t>
            </a:r>
            <a:r>
              <a:rPr lang="en-US" altLang="ko-KR" sz="2000" dirty="0" smtClean="0"/>
              <a:t>(left) vs. Stochastic Gradient Descent(right)</a:t>
            </a:r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Effect of learning rate</a:t>
            </a:r>
            <a:endParaRPr lang="ko-KR" altLang="en-US" sz="20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10DC1-F3C7-4066-AA9C-70EB7E08F271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9603265"/>
              </p:ext>
            </p:extLst>
          </p:nvPr>
        </p:nvGraphicFramePr>
        <p:xfrm>
          <a:off x="1398855" y="1878290"/>
          <a:ext cx="5926529" cy="11948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0" r:id="rId3" imgW="4535280" imgH="914400" progId="">
                  <p:embed/>
                </p:oleObj>
              </mc:Choice>
              <mc:Fallback>
                <p:oleObj r:id="rId3" imgW="4535280" imgH="9144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98855" y="1878290"/>
                        <a:ext cx="5926529" cy="11948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0391561"/>
              </p:ext>
            </p:extLst>
          </p:nvPr>
        </p:nvGraphicFramePr>
        <p:xfrm>
          <a:off x="2217262" y="4221327"/>
          <a:ext cx="4189053" cy="1830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1" r:id="rId5" imgW="3276360" imgH="1432440" progId="">
                  <p:embed/>
                </p:oleObj>
              </mc:Choice>
              <mc:Fallback>
                <p:oleObj r:id="rId5" imgW="3276360" imgH="14324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17262" y="4221327"/>
                        <a:ext cx="4189053" cy="18306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직사각형 6"/>
          <p:cNvSpPr/>
          <p:nvPr/>
        </p:nvSpPr>
        <p:spPr>
          <a:xfrm>
            <a:off x="2597341" y="6052008"/>
            <a:ext cx="15004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+mn-ea"/>
                <a:ea typeface="+mn-ea"/>
              </a:rPr>
              <a:t>high learning </a:t>
            </a:r>
            <a:r>
              <a:rPr lang="en-US" altLang="ko-KR" dirty="0">
                <a:latin typeface="+mn-ea"/>
                <a:ea typeface="+mn-ea"/>
              </a:rPr>
              <a:t>rate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22066" y="6052008"/>
            <a:ext cx="14346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+mn-ea"/>
                <a:ea typeface="+mn-ea"/>
              </a:rPr>
              <a:t>low learning </a:t>
            </a:r>
            <a:r>
              <a:rPr lang="en-US" altLang="ko-KR" dirty="0">
                <a:latin typeface="+mn-ea"/>
                <a:ea typeface="+mn-ea"/>
              </a:rPr>
              <a:t>rate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42418" y="6643690"/>
            <a:ext cx="25138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0" dirty="0" smtClean="0">
                <a:latin typeface="+mn-ea"/>
                <a:ea typeface="+mn-ea"/>
              </a:rPr>
              <a:t>* Picture source: </a:t>
            </a:r>
            <a:r>
              <a:rPr lang="ko-KR" altLang="en-US" sz="1000" b="0" smtClean="0">
                <a:latin typeface="+mn-ea"/>
                <a:ea typeface="+mn-ea"/>
              </a:rPr>
              <a:t>허민석</a:t>
            </a:r>
            <a:r>
              <a:rPr lang="en-US" altLang="ko-KR" sz="1000" b="0" dirty="0" smtClean="0">
                <a:latin typeface="+mn-ea"/>
                <a:ea typeface="+mn-ea"/>
              </a:rPr>
              <a:t>(2019), </a:t>
            </a:r>
            <a:r>
              <a:rPr lang="ko-KR" altLang="en-US" sz="1000" b="0" smtClean="0">
                <a:latin typeface="+mn-ea"/>
                <a:ea typeface="+mn-ea"/>
              </a:rPr>
              <a:t>위키북스</a:t>
            </a:r>
            <a:endParaRPr lang="ko-KR" altLang="en-US" sz="1000" b="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4975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Optimizer issues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10DC1-F3C7-4066-AA9C-70EB7E08F271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8286875"/>
              </p:ext>
            </p:extLst>
          </p:nvPr>
        </p:nvGraphicFramePr>
        <p:xfrm>
          <a:off x="1203440" y="1425518"/>
          <a:ext cx="6460552" cy="5067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4" r:id="rId3" imgW="3916440" imgH="3072240" progId="">
                  <p:embed/>
                </p:oleObj>
              </mc:Choice>
              <mc:Fallback>
                <p:oleObj r:id="rId3" imgW="3916440" imgH="3072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03440" y="1425518"/>
                        <a:ext cx="6460552" cy="50673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342418" y="6643690"/>
            <a:ext cx="25138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0" dirty="0" smtClean="0">
                <a:latin typeface="+mn-ea"/>
                <a:ea typeface="+mn-ea"/>
              </a:rPr>
              <a:t>* Picture source: </a:t>
            </a:r>
            <a:r>
              <a:rPr lang="ko-KR" altLang="en-US" sz="1000" b="0" smtClean="0">
                <a:latin typeface="+mn-ea"/>
                <a:ea typeface="+mn-ea"/>
              </a:rPr>
              <a:t>허민석</a:t>
            </a:r>
            <a:r>
              <a:rPr lang="en-US" altLang="ko-KR" sz="1000" b="0" dirty="0" smtClean="0">
                <a:latin typeface="+mn-ea"/>
                <a:ea typeface="+mn-ea"/>
              </a:rPr>
              <a:t>(2019), </a:t>
            </a:r>
            <a:r>
              <a:rPr lang="ko-KR" altLang="en-US" sz="1000" b="0" smtClean="0">
                <a:latin typeface="+mn-ea"/>
                <a:ea typeface="+mn-ea"/>
              </a:rPr>
              <a:t>위키북스</a:t>
            </a:r>
            <a:endParaRPr lang="ko-KR" altLang="en-US" sz="1000" b="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55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Optimizers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 smtClean="0"/>
              <a:t>SGD (Stochastic Gradient Descent)</a:t>
            </a:r>
          </a:p>
          <a:p>
            <a:endParaRPr lang="en-US" altLang="ko-KR" sz="2000" dirty="0"/>
          </a:p>
          <a:p>
            <a:r>
              <a:rPr lang="en-US" altLang="ko-KR" sz="2000" dirty="0" err="1" smtClean="0"/>
              <a:t>Adagrad</a:t>
            </a:r>
            <a:r>
              <a:rPr lang="en-US" altLang="ko-KR" sz="2000" dirty="0"/>
              <a:t> (Adaptive </a:t>
            </a:r>
            <a:r>
              <a:rPr lang="en-US" altLang="ko-KR" sz="2000" dirty="0" err="1"/>
              <a:t>Subgradient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Method)</a:t>
            </a:r>
          </a:p>
          <a:p>
            <a:pPr lvl="1"/>
            <a:r>
              <a:rPr lang="en-US" altLang="ko-KR" sz="1800" dirty="0"/>
              <a:t>parameter-specific learning rates, which are adapted relative to how frequently a parameter gets updated during </a:t>
            </a:r>
            <a:r>
              <a:rPr lang="en-US" altLang="ko-KR" sz="1800" dirty="0" smtClean="0"/>
              <a:t>training</a:t>
            </a:r>
          </a:p>
          <a:p>
            <a:pPr lvl="1"/>
            <a:r>
              <a:rPr lang="en-US" altLang="ko-KR" sz="1800" dirty="0" err="1" smtClean="0"/>
              <a:t>RMSProp</a:t>
            </a:r>
            <a:r>
              <a:rPr lang="en-US" altLang="ko-KR" sz="1800" dirty="0" smtClean="0"/>
              <a:t> : improves learning rate adjustment mechanism by exponential smoothing. frequently used for RNN’s optimizer</a:t>
            </a:r>
          </a:p>
          <a:p>
            <a:pPr lvl="1"/>
            <a:r>
              <a:rPr lang="en-US" altLang="ko-KR" sz="1800" dirty="0" err="1" smtClean="0"/>
              <a:t>Adadelta</a:t>
            </a:r>
            <a:r>
              <a:rPr lang="en-US" altLang="ko-KR" sz="1800" dirty="0" smtClean="0"/>
              <a:t> : </a:t>
            </a:r>
            <a:r>
              <a:rPr lang="en-US" altLang="ko-KR" sz="1800" dirty="0"/>
              <a:t>more robust extension of </a:t>
            </a:r>
            <a:r>
              <a:rPr lang="en-US" altLang="ko-KR" sz="1800" dirty="0" err="1" smtClean="0"/>
              <a:t>Adagrad</a:t>
            </a:r>
            <a:r>
              <a:rPr lang="en-US" altLang="ko-KR" sz="1800" dirty="0" smtClean="0"/>
              <a:t> </a:t>
            </a:r>
            <a:r>
              <a:rPr lang="en-US" altLang="ko-KR" sz="1800" dirty="0"/>
              <a:t>that adapts learning rates based on a moving window of gradient updates, instead of accumulating all past </a:t>
            </a:r>
            <a:r>
              <a:rPr lang="en-US" altLang="ko-KR" sz="1800" dirty="0" smtClean="0"/>
              <a:t>gradients</a:t>
            </a:r>
          </a:p>
          <a:p>
            <a:pPr lvl="1"/>
            <a:endParaRPr lang="en-US" altLang="ko-KR" sz="1800" dirty="0"/>
          </a:p>
          <a:p>
            <a:r>
              <a:rPr lang="en-US" altLang="ko-KR" sz="2200" dirty="0"/>
              <a:t>Adam </a:t>
            </a:r>
            <a:r>
              <a:rPr lang="en-US" altLang="ko-KR" sz="2200" dirty="0" smtClean="0"/>
              <a:t>(</a:t>
            </a:r>
            <a:r>
              <a:rPr lang="en-US" altLang="ko-KR" sz="2200" dirty="0" err="1" smtClean="0"/>
              <a:t>ADAptive</a:t>
            </a:r>
            <a:r>
              <a:rPr lang="en-US" altLang="ko-KR" sz="2200" dirty="0" smtClean="0"/>
              <a:t> Moment estimation)</a:t>
            </a:r>
          </a:p>
          <a:p>
            <a:pPr lvl="1"/>
            <a:r>
              <a:rPr lang="en-US" altLang="ko-KR" sz="1800" dirty="0" smtClean="0"/>
              <a:t>integrates adaptive learning rates and momentum optimizer</a:t>
            </a:r>
          </a:p>
          <a:p>
            <a:pPr lvl="1"/>
            <a:r>
              <a:rPr lang="en-US" altLang="ko-KR" sz="1800" dirty="0" smtClean="0"/>
              <a:t>most popular</a:t>
            </a:r>
          </a:p>
          <a:p>
            <a:pPr lvl="1"/>
            <a:endParaRPr lang="en-US" altLang="ko-KR" sz="1800" dirty="0"/>
          </a:p>
          <a:p>
            <a:endParaRPr lang="en-US" altLang="ko-KR" sz="2000" dirty="0" smtClean="0"/>
          </a:p>
          <a:p>
            <a:pPr lvl="1"/>
            <a:endParaRPr lang="en-US" altLang="ko-KR" sz="1800" dirty="0" smtClean="0"/>
          </a:p>
          <a:p>
            <a:pPr lvl="1"/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10DC1-F3C7-4066-AA9C-70EB7E08F271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  <p:sp>
        <p:nvSpPr>
          <p:cNvPr id="5" name="직사각형 4"/>
          <p:cNvSpPr/>
          <p:nvPr/>
        </p:nvSpPr>
        <p:spPr>
          <a:xfrm>
            <a:off x="3238108" y="169111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+mn-ea"/>
                <a:ea typeface="+mn-ea"/>
                <a:hlinkClick r:id="rId2"/>
              </a:rPr>
              <a:t>https://keras.io/optimizers/</a:t>
            </a:r>
            <a:endParaRPr lang="en-US" altLang="ko-KR" dirty="0" smtClean="0">
              <a:latin typeface="+mn-ea"/>
              <a:ea typeface="+mn-ea"/>
              <a:hlinkClick r:id="rId3"/>
            </a:endParaRPr>
          </a:p>
          <a:p>
            <a:endParaRPr lang="en-US" altLang="ko-KR" dirty="0">
              <a:latin typeface="+mn-ea"/>
              <a:ea typeface="+mn-ea"/>
              <a:hlinkClick r:id="rId3"/>
            </a:endParaRPr>
          </a:p>
          <a:p>
            <a:r>
              <a:rPr lang="en-US" altLang="ko-KR" dirty="0" smtClean="0">
                <a:latin typeface="+mn-ea"/>
                <a:ea typeface="+mn-ea"/>
                <a:hlinkClick r:id="rId3"/>
              </a:rPr>
              <a:t>http</a:t>
            </a:r>
            <a:r>
              <a:rPr lang="en-US" altLang="ko-KR" dirty="0">
                <a:latin typeface="+mn-ea"/>
                <a:ea typeface="+mn-ea"/>
                <a:hlinkClick r:id="rId3"/>
              </a:rPr>
              <a:t>://shuuki4.github.io/deep%20learning/2016/05/20/Gradient-Descent-Algorithm-Overview.html</a:t>
            </a:r>
            <a:endParaRPr lang="ko-KR" altLang="en-US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7006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0B34BD-F9BF-4208-BE2C-8E721BB90172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  <p:pic>
        <p:nvPicPr>
          <p:cNvPr id="3" name="Picture 2" descr="Gradient Descent Optimization Algorithms at Long Valley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63" y="769281"/>
            <a:ext cx="6981814" cy="54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61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0B34BD-F9BF-4208-BE2C-8E721BB90172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  <p:pic>
        <p:nvPicPr>
          <p:cNvPr id="10242" name="Picture 2" descr="Gradient Descent Optimization Algorithms at Beale's Function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96" y="898067"/>
            <a:ext cx="6693702" cy="5182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63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Single </a:t>
            </a:r>
            <a:r>
              <a:rPr lang="en-US" altLang="ko-KR" dirty="0" smtClean="0"/>
              <a:t>layer neural </a:t>
            </a:r>
            <a:r>
              <a:rPr lang="en-US" altLang="ko-KR" dirty="0" smtClean="0"/>
              <a:t>network example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10DC1-F3C7-4066-AA9C-70EB7E08F271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타원 4"/>
              <p:cNvSpPr/>
              <p:nvPr/>
            </p:nvSpPr>
            <p:spPr>
              <a:xfrm>
                <a:off x="730922" y="3274152"/>
                <a:ext cx="914400" cy="9144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32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5" name="타원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922" y="3274152"/>
                <a:ext cx="914400" cy="914400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타원 6"/>
              <p:cNvSpPr/>
              <p:nvPr/>
            </p:nvSpPr>
            <p:spPr>
              <a:xfrm>
                <a:off x="3075766" y="3274152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4000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𝚺</m:t>
                      </m:r>
                    </m:oMath>
                  </m:oMathPara>
                </a14:m>
                <a:endParaRPr lang="ko-KR" altLang="en-US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7" name="타원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766" y="3274152"/>
                <a:ext cx="914400" cy="914400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/>
          <p:cNvCxnSpPr>
            <a:stCxn id="5" idx="6"/>
            <a:endCxn id="7" idx="2"/>
          </p:cNvCxnSpPr>
          <p:nvPr/>
        </p:nvCxnSpPr>
        <p:spPr>
          <a:xfrm>
            <a:off x="1645322" y="3731352"/>
            <a:ext cx="14304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7" idx="6"/>
            <a:endCxn id="6" idx="2"/>
          </p:cNvCxnSpPr>
          <p:nvPr/>
        </p:nvCxnSpPr>
        <p:spPr>
          <a:xfrm>
            <a:off x="3990166" y="3731352"/>
            <a:ext cx="632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2268365" y="3198113"/>
                <a:ext cx="80656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000" b="1" i="1" smtClean="0">
                              <a:solidFill>
                                <a:schemeClr val="accent2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ko-KR" sz="3000" b="1" i="1" smtClean="0">
                              <a:solidFill>
                                <a:schemeClr val="accent2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+mn-ea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3000" b="1" i="1" smtClean="0">
                              <a:solidFill>
                                <a:schemeClr val="accent2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+mn-ea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3000" dirty="0" smtClean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365" y="3198113"/>
                <a:ext cx="806567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그룹 29"/>
          <p:cNvGrpSpPr/>
          <p:nvPr/>
        </p:nvGrpSpPr>
        <p:grpSpPr>
          <a:xfrm>
            <a:off x="4622822" y="3274152"/>
            <a:ext cx="1498892" cy="914400"/>
            <a:chOff x="4571970" y="3010202"/>
            <a:chExt cx="1498892" cy="91440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타원 5"/>
                <p:cNvSpPr/>
                <p:nvPr/>
              </p:nvSpPr>
              <p:spPr>
                <a:xfrm>
                  <a:off x="4571970" y="3010202"/>
                  <a:ext cx="914400" cy="9144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200" b="1" i="1" dirty="0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ko-KR" altLang="en-US" sz="32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mc:Choice>
          <mc:Fallback>
            <p:sp>
              <p:nvSpPr>
                <p:cNvPr id="6" name="타원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1970" y="3010202"/>
                  <a:ext cx="914400" cy="914400"/>
                </a:xfrm>
                <a:prstGeom prst="ellipse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직사각형 24"/>
                <p:cNvSpPr/>
                <p:nvPr/>
              </p:nvSpPr>
              <p:spPr>
                <a:xfrm>
                  <a:off x="5485119" y="3010202"/>
                  <a:ext cx="585743" cy="9144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0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mc:Choice>
          <mc:Fallback>
            <p:sp>
              <p:nvSpPr>
                <p:cNvPr id="25" name="직사각형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5119" y="3010202"/>
                  <a:ext cx="585743" cy="91440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7000" r="-8000"/>
                  </a:stretch>
                </a:blip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8" name="직선 화살표 연결선 27"/>
          <p:cNvCxnSpPr>
            <a:stCxn id="25" idx="3"/>
          </p:cNvCxnSpPr>
          <p:nvPr/>
        </p:nvCxnSpPr>
        <p:spPr>
          <a:xfrm>
            <a:off x="6121714" y="3731352"/>
            <a:ext cx="5618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타원 32"/>
              <p:cNvSpPr/>
              <p:nvPr/>
            </p:nvSpPr>
            <p:spPr>
              <a:xfrm>
                <a:off x="730922" y="2062996"/>
                <a:ext cx="914400" cy="9144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32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33" name="타원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922" y="2062996"/>
                <a:ext cx="914400" cy="914400"/>
              </a:xfrm>
              <a:prstGeom prst="ellipse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/>
          <p:cNvCxnSpPr>
            <a:stCxn id="33" idx="6"/>
            <a:endCxn id="7" idx="1"/>
          </p:cNvCxnSpPr>
          <p:nvPr/>
        </p:nvCxnSpPr>
        <p:spPr>
          <a:xfrm>
            <a:off x="1645322" y="2520196"/>
            <a:ext cx="1564355" cy="887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/>
              <p:cNvSpPr txBox="1"/>
              <p:nvPr/>
            </p:nvSpPr>
            <p:spPr>
              <a:xfrm>
                <a:off x="2268365" y="2369611"/>
                <a:ext cx="80656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000" b="1" i="1" smtClean="0">
                              <a:solidFill>
                                <a:schemeClr val="accent2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ko-KR" sz="3000" b="1" i="1" smtClean="0">
                              <a:solidFill>
                                <a:schemeClr val="accent2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+mn-ea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3000" b="1" i="1" smtClean="0">
                              <a:solidFill>
                                <a:schemeClr val="accent2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+mn-ea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3000" dirty="0" smtClean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365" y="2369611"/>
                <a:ext cx="806567" cy="55399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5115747" y="4571310"/>
                <a:ext cx="3165418" cy="6756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+mn-ea"/>
                        </a:rPr>
                        <m:t>𝑓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𝑧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−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+mn-ea"/>
                        </a:rPr>
                        <m:t> 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+mn-ea"/>
                        </a:rPr>
                        <m:t>𝑜𝑟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+mn-ea"/>
                        </a:rPr>
                        <m:t>𝑜𝑡h𝑒𝑟𝑠</m:t>
                      </m:r>
                    </m:oMath>
                  </m:oMathPara>
                </a14:m>
                <a:endParaRPr lang="ko-KR" altLang="en-US" sz="2000" b="0" dirty="0" smtClean="0"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747" y="4571310"/>
                <a:ext cx="3165418" cy="67569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2491274" y="3911553"/>
                <a:ext cx="55335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000" b="1" i="1" smtClean="0"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+mn-ea"/>
                        </a:rPr>
                        <m:t>𝒃</m:t>
                      </m:r>
                    </m:oMath>
                  </m:oMathPara>
                </a14:m>
                <a:endParaRPr lang="ko-KR" altLang="en-US" sz="3000" dirty="0" smtClean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274" y="3911553"/>
                <a:ext cx="553357" cy="55399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/>
          <p:cNvCxnSpPr>
            <a:endCxn id="7" idx="3"/>
          </p:cNvCxnSpPr>
          <p:nvPr/>
        </p:nvCxnSpPr>
        <p:spPr>
          <a:xfrm flipV="1">
            <a:off x="2973251" y="4054641"/>
            <a:ext cx="236426" cy="133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>
            <a:off x="376238" y="1239889"/>
            <a:ext cx="7180826" cy="4802692"/>
            <a:chOff x="376238" y="1239889"/>
            <a:chExt cx="7180826" cy="4802692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376238" y="1668544"/>
              <a:ext cx="1547056" cy="437403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2229813" y="1668544"/>
              <a:ext cx="5327251" cy="437403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99176" y="1243641"/>
              <a:ext cx="15011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latin typeface="+mn-ea"/>
                  <a:ea typeface="+mn-ea"/>
                </a:rPr>
                <a:t>input layer</a:t>
              </a:r>
              <a:endParaRPr lang="ko-KR" altLang="en-US" sz="2000" dirty="0" smtClean="0">
                <a:latin typeface="+mn-ea"/>
                <a:ea typeface="+mn-ea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514276" y="1239889"/>
              <a:ext cx="16871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latin typeface="+mn-ea"/>
                  <a:ea typeface="+mn-ea"/>
                </a:rPr>
                <a:t>out</a:t>
              </a:r>
              <a:r>
                <a:rPr lang="en-US" altLang="ko-KR" sz="2000" dirty="0" smtClean="0">
                  <a:latin typeface="+mn-ea"/>
                  <a:ea typeface="+mn-ea"/>
                </a:rPr>
                <a:t>put layer</a:t>
              </a:r>
              <a:endParaRPr lang="ko-KR" altLang="en-US" sz="2000" dirty="0" smtClean="0">
                <a:latin typeface="+mn-ea"/>
                <a:ea typeface="+mn-ea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직사각형 43"/>
              <p:cNvSpPr/>
              <p:nvPr/>
            </p:nvSpPr>
            <p:spPr>
              <a:xfrm>
                <a:off x="6778293" y="3359930"/>
                <a:ext cx="57419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ko-KR" alt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44" name="직사각형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293" y="3359930"/>
                <a:ext cx="574196" cy="58477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737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0B34BD-F9BF-4208-BE2C-8E721BB90172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  <p:pic>
        <p:nvPicPr>
          <p:cNvPr id="12290" name="Picture 2" descr="Gradient Descent Optimization Algorithms at Saddle Point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03" y="377072"/>
            <a:ext cx="7582996" cy="587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21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0B34BD-F9BF-4208-BE2C-8E721BB90172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  <p:pic>
        <p:nvPicPr>
          <p:cNvPr id="1026" name="Picture 2" descr="https://raw.githubusercontent.com/KerasKorea/KEKOxTutorial/master/media/10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38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41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0B34BD-F9BF-4208-BE2C-8E721BB90172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29" y="0"/>
            <a:ext cx="77329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29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0B34BD-F9BF-4208-BE2C-8E721BB90172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374" y="228379"/>
            <a:ext cx="7787177" cy="644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7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Learning : gradient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10DC1-F3C7-4066-AA9C-70EB7E08F271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  <p:pic>
        <p:nvPicPr>
          <p:cNvPr id="10" name="그림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58" y="1735400"/>
            <a:ext cx="3598959" cy="335492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68" y="1589285"/>
            <a:ext cx="4212832" cy="459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2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Binary classification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10DC1-F3C7-4066-AA9C-70EB7E08F271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037501"/>
              </p:ext>
            </p:extLst>
          </p:nvPr>
        </p:nvGraphicFramePr>
        <p:xfrm>
          <a:off x="1466127" y="2045182"/>
          <a:ext cx="6096000" cy="33486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6697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/>
                        <a:t>x1</a:t>
                      </a:r>
                      <a:endParaRPr lang="ko-KR" altLang="en-US" sz="20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/>
                        <a:t>x2</a:t>
                      </a:r>
                      <a:endParaRPr lang="ko-KR" altLang="en-US" sz="20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/>
                        <a:t>y</a:t>
                      </a:r>
                      <a:endParaRPr lang="ko-KR" altLang="en-US" sz="2000" b="1"/>
                    </a:p>
                  </a:txBody>
                  <a:tcPr anchor="ctr"/>
                </a:tc>
              </a:tr>
              <a:tr h="6697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0</a:t>
                      </a:r>
                      <a:endParaRPr lang="ko-KR" altLang="en-US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0</a:t>
                      </a:r>
                      <a:endParaRPr lang="ko-KR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0</a:t>
                      </a:r>
                      <a:endParaRPr lang="ko-KR" altLang="en-US" sz="2400" b="1"/>
                    </a:p>
                  </a:txBody>
                  <a:tcPr anchor="ctr"/>
                </a:tc>
              </a:tr>
              <a:tr h="6697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0</a:t>
                      </a:r>
                      <a:endParaRPr lang="ko-KR" altLang="en-US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1</a:t>
                      </a:r>
                      <a:endParaRPr lang="ko-KR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1</a:t>
                      </a:r>
                      <a:endParaRPr lang="ko-KR" altLang="en-US" sz="2400" b="1" dirty="0"/>
                    </a:p>
                  </a:txBody>
                  <a:tcPr anchor="ctr"/>
                </a:tc>
              </a:tr>
              <a:tr h="6697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1</a:t>
                      </a:r>
                      <a:endParaRPr lang="ko-KR" altLang="en-US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0</a:t>
                      </a:r>
                      <a:endParaRPr lang="ko-KR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1</a:t>
                      </a:r>
                      <a:endParaRPr lang="ko-KR" altLang="en-US" sz="2400" b="1"/>
                    </a:p>
                  </a:txBody>
                  <a:tcPr anchor="ctr"/>
                </a:tc>
              </a:tr>
              <a:tr h="6697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1</a:t>
                      </a:r>
                      <a:endParaRPr lang="ko-KR" altLang="en-US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1</a:t>
                      </a:r>
                      <a:endParaRPr lang="ko-KR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1</a:t>
                      </a:r>
                      <a:endParaRPr lang="ko-KR" altLang="en-US" sz="2400" b="1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모서리가 둥근 직사각형 6"/>
          <p:cNvSpPr/>
          <p:nvPr/>
        </p:nvSpPr>
        <p:spPr>
          <a:xfrm>
            <a:off x="5347504" y="1863524"/>
            <a:ext cx="2376669" cy="37270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29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Binary </a:t>
            </a:r>
            <a:r>
              <a:rPr lang="en-US" altLang="ko-KR" dirty="0" smtClean="0"/>
              <a:t>classification : two layer case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10DC1-F3C7-4066-AA9C-70EB7E08F271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  <p:grpSp>
        <p:nvGrpSpPr>
          <p:cNvPr id="17" name="그룹 16"/>
          <p:cNvGrpSpPr/>
          <p:nvPr/>
        </p:nvGrpSpPr>
        <p:grpSpPr>
          <a:xfrm>
            <a:off x="3527127" y="2931460"/>
            <a:ext cx="1060553" cy="593682"/>
            <a:chOff x="3026745" y="2926674"/>
            <a:chExt cx="1060553" cy="5936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타원 5"/>
                <p:cNvSpPr/>
                <p:nvPr/>
              </p:nvSpPr>
              <p:spPr>
                <a:xfrm>
                  <a:off x="3026745" y="2926674"/>
                  <a:ext cx="642394" cy="592892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dirty="0" smtClean="0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dirty="0" smtClean="0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ko-KR" sz="2400" b="1" i="1" dirty="0" smtClean="0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sz="24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6" name="타원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6745" y="2926674"/>
                  <a:ext cx="642394" cy="592892"/>
                </a:xfrm>
                <a:prstGeom prst="ellipse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직사각형 38"/>
                <p:cNvSpPr/>
                <p:nvPr/>
              </p:nvSpPr>
              <p:spPr>
                <a:xfrm>
                  <a:off x="3673259" y="2927464"/>
                  <a:ext cx="414039" cy="59289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dirty="0" smtClean="0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dirty="0" smtClean="0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en-US" altLang="ko-KR" sz="1400" b="1" i="1" dirty="0" smtClean="0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1400" b="1" i="1" dirty="0" smtClean="0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ko-KR" sz="1400" b="1" i="1" dirty="0" smtClean="0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sz="1400" i="1" dirty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14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mc:Choice>
          <mc:Fallback>
            <p:sp>
              <p:nvSpPr>
                <p:cNvPr id="39" name="직사각형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3259" y="2927464"/>
                  <a:ext cx="414039" cy="59289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5000" r="-13889"/>
                  </a:stretch>
                </a:blip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그룹 17"/>
          <p:cNvGrpSpPr/>
          <p:nvPr/>
        </p:nvGrpSpPr>
        <p:grpSpPr>
          <a:xfrm>
            <a:off x="3527127" y="3968630"/>
            <a:ext cx="1060553" cy="592892"/>
            <a:chOff x="3026745" y="3963844"/>
            <a:chExt cx="1060553" cy="5928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타원 35"/>
                <p:cNvSpPr/>
                <p:nvPr/>
              </p:nvSpPr>
              <p:spPr>
                <a:xfrm>
                  <a:off x="3026745" y="3963844"/>
                  <a:ext cx="642394" cy="592892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dirty="0" smtClean="0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dirty="0" smtClean="0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ko-KR" sz="2400" b="1" i="1" dirty="0" smtClean="0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ko-KR" altLang="en-US" sz="24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36" name="타원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6745" y="3963844"/>
                  <a:ext cx="642394" cy="592892"/>
                </a:xfrm>
                <a:prstGeom prst="ellipse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직사각형 39"/>
                <p:cNvSpPr/>
                <p:nvPr/>
              </p:nvSpPr>
              <p:spPr>
                <a:xfrm>
                  <a:off x="3673259" y="3963844"/>
                  <a:ext cx="414039" cy="59289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dirty="0" smtClean="0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dirty="0" smtClean="0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en-US" altLang="ko-KR" sz="1400" b="1" i="1" dirty="0" smtClean="0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1400" b="1" i="1" dirty="0" smtClean="0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ko-KR" sz="1400" b="1" i="1" dirty="0" smtClean="0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sz="1400" b="1" i="1" dirty="0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14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mc:Choice>
          <mc:Fallback>
            <p:sp>
              <p:nvSpPr>
                <p:cNvPr id="40" name="직사각형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3259" y="3963844"/>
                  <a:ext cx="414039" cy="59289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25000" r="-13889"/>
                  </a:stretch>
                </a:blip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타원 40"/>
              <p:cNvSpPr/>
              <p:nvPr/>
            </p:nvSpPr>
            <p:spPr>
              <a:xfrm>
                <a:off x="5698243" y="3441058"/>
                <a:ext cx="642394" cy="59289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𝚺</m:t>
                      </m:r>
                    </m:oMath>
                  </m:oMathPara>
                </a14:m>
                <a:endParaRPr lang="ko-KR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41" name="타원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243" y="3441058"/>
                <a:ext cx="642394" cy="592892"/>
              </a:xfrm>
              <a:prstGeom prst="ellipse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직선 화살표 연결선 46"/>
          <p:cNvCxnSpPr>
            <a:stCxn id="41" idx="6"/>
            <a:endCxn id="46" idx="2"/>
          </p:cNvCxnSpPr>
          <p:nvPr/>
        </p:nvCxnSpPr>
        <p:spPr>
          <a:xfrm flipV="1">
            <a:off x="6340637" y="3731989"/>
            <a:ext cx="223090" cy="5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6563727" y="3434698"/>
            <a:ext cx="1088326" cy="593737"/>
            <a:chOff x="5952741" y="3440090"/>
            <a:chExt cx="1088326" cy="5937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타원 45"/>
                <p:cNvSpPr/>
                <p:nvPr/>
              </p:nvSpPr>
              <p:spPr>
                <a:xfrm>
                  <a:off x="5952741" y="3440935"/>
                  <a:ext cx="642394" cy="592892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dirty="0" smtClean="0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i="1" dirty="0" smtClean="0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ko-KR" sz="2400" b="1" i="1" dirty="0" smtClean="0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ko-KR" altLang="en-US" sz="24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46" name="타원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2741" y="3440935"/>
                  <a:ext cx="642394" cy="592892"/>
                </a:xfrm>
                <a:prstGeom prst="ellipse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직사각형 47"/>
                <p:cNvSpPr/>
                <p:nvPr/>
              </p:nvSpPr>
              <p:spPr>
                <a:xfrm>
                  <a:off x="6606327" y="3440090"/>
                  <a:ext cx="434740" cy="59289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dirty="0" smtClean="0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dirty="0" smtClean="0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𝒈</m:t>
                            </m:r>
                            <m:r>
                              <a:rPr lang="en-US" altLang="ko-KR" sz="1400" b="1" i="1" dirty="0" smtClean="0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1400" b="1" i="1" dirty="0" smtClean="0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ko-KR" sz="1400" b="1" i="1" dirty="0" smtClean="0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altLang="ko-KR" sz="1400" i="1" dirty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14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mc:Choice>
          <mc:Fallback>
            <p:sp>
              <p:nvSpPr>
                <p:cNvPr id="48" name="직사각형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6327" y="3440090"/>
                  <a:ext cx="434740" cy="592892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20000" r="-14667"/>
                  </a:stretch>
                </a:blip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0" name="직선 화살표 연결선 49"/>
          <p:cNvCxnSpPr>
            <a:stCxn id="48" idx="3"/>
          </p:cNvCxnSpPr>
          <p:nvPr/>
        </p:nvCxnSpPr>
        <p:spPr>
          <a:xfrm>
            <a:off x="7652053" y="3731144"/>
            <a:ext cx="253921" cy="6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39" idx="3"/>
            <a:endCxn id="41" idx="1"/>
          </p:cNvCxnSpPr>
          <p:nvPr/>
        </p:nvCxnSpPr>
        <p:spPr>
          <a:xfrm>
            <a:off x="4587680" y="3228696"/>
            <a:ext cx="1204639" cy="299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40" idx="3"/>
            <a:endCxn id="41" idx="3"/>
          </p:cNvCxnSpPr>
          <p:nvPr/>
        </p:nvCxnSpPr>
        <p:spPr>
          <a:xfrm flipV="1">
            <a:off x="4587680" y="3947123"/>
            <a:ext cx="1204639" cy="317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/>
              <p:cNvSpPr txBox="1"/>
              <p:nvPr/>
            </p:nvSpPr>
            <p:spPr>
              <a:xfrm>
                <a:off x="2848604" y="4899449"/>
                <a:ext cx="3165418" cy="6756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+mn-ea"/>
                        </a:rPr>
                        <m:t>𝑓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𝑧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−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+mn-ea"/>
                        </a:rPr>
                        <m:t> 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+mn-ea"/>
                        </a:rPr>
                        <m:t>𝑜𝑟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+mn-ea"/>
                        </a:rPr>
                        <m:t>𝑜𝑡h𝑒𝑟𝑠</m:t>
                      </m:r>
                    </m:oMath>
                  </m:oMathPara>
                </a14:m>
                <a:endParaRPr lang="ko-KR" altLang="en-US" sz="2000" b="0" dirty="0" smtClean="0"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604" y="4899449"/>
                <a:ext cx="3165418" cy="675698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5955599" y="1831087"/>
                <a:ext cx="3178306" cy="6756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+mn-ea"/>
                        </a:rPr>
                        <m:t>𝑔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+mn-ea"/>
                            </a:rPr>
                            <m:t>𝑧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000" b="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sz="20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2000" b="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000" b="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𝑜𝑡h𝑒𝑟𝑠</m:t>
                      </m:r>
                    </m:oMath>
                  </m:oMathPara>
                </a14:m>
                <a:endParaRPr lang="ko-KR" altLang="en-US" sz="2000" b="0" dirty="0" smtClean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599" y="1831087"/>
                <a:ext cx="3178306" cy="675698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타원 41"/>
              <p:cNvSpPr/>
              <p:nvPr/>
            </p:nvSpPr>
            <p:spPr>
              <a:xfrm>
                <a:off x="486120" y="4298388"/>
                <a:ext cx="642394" cy="59289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2" name="타원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20" y="4298388"/>
                <a:ext cx="642394" cy="592892"/>
              </a:xfrm>
              <a:prstGeom prst="ellipse">
                <a:avLst/>
              </a:prstGeom>
              <a:blipFill rotWithShape="0">
                <a:blip r:embed="rId24"/>
                <a:stretch>
                  <a:fillRect/>
                </a:stretch>
              </a:blipFill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타원 43"/>
              <p:cNvSpPr/>
              <p:nvPr/>
            </p:nvSpPr>
            <p:spPr>
              <a:xfrm>
                <a:off x="2650363" y="2931460"/>
                <a:ext cx="642394" cy="59289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𝚺</m:t>
                      </m:r>
                    </m:oMath>
                  </m:oMathPara>
                </a14:m>
                <a:endParaRPr lang="ko-KR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44" name="타원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363" y="2931460"/>
                <a:ext cx="642394" cy="592892"/>
              </a:xfrm>
              <a:prstGeom prst="ellipse">
                <a:avLst/>
              </a:prstGeom>
              <a:blipFill rotWithShape="0">
                <a:blip r:embed="rId25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/>
          <p:cNvCxnSpPr>
            <a:stCxn id="42" idx="7"/>
            <a:endCxn id="44" idx="2"/>
          </p:cNvCxnSpPr>
          <p:nvPr/>
        </p:nvCxnSpPr>
        <p:spPr>
          <a:xfrm flipV="1">
            <a:off x="1034438" y="3227906"/>
            <a:ext cx="1615925" cy="1157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44" idx="6"/>
            <a:endCxn id="6" idx="2"/>
          </p:cNvCxnSpPr>
          <p:nvPr/>
        </p:nvCxnSpPr>
        <p:spPr>
          <a:xfrm>
            <a:off x="3292757" y="3227906"/>
            <a:ext cx="2343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/>
              <p:cNvSpPr txBox="1"/>
              <p:nvPr/>
            </p:nvSpPr>
            <p:spPr>
              <a:xfrm>
                <a:off x="1376687" y="3190816"/>
                <a:ext cx="5745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accent2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ko-KR" sz="2400" b="1" i="1" smtClean="0">
                              <a:solidFill>
                                <a:schemeClr val="accent2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+mn-ea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2400" b="1" i="1" smtClean="0">
                              <a:solidFill>
                                <a:schemeClr val="accent2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+mn-ea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ko-KR" altLang="en-US" sz="2400" dirty="0" smtClean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687" y="3190816"/>
                <a:ext cx="574521" cy="461665"/>
              </a:xfrm>
              <a:prstGeom prst="rect">
                <a:avLst/>
              </a:prstGeom>
              <a:blipFill rotWithShape="0">
                <a:blip r:embed="rId26"/>
                <a:stretch>
                  <a:fillRect r="-23404" b="-118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타원 53"/>
              <p:cNvSpPr/>
              <p:nvPr/>
            </p:nvSpPr>
            <p:spPr>
              <a:xfrm>
                <a:off x="490503" y="2586815"/>
                <a:ext cx="642394" cy="59289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24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4" name="타원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03" y="2586815"/>
                <a:ext cx="642394" cy="592892"/>
              </a:xfrm>
              <a:prstGeom prst="ellipse">
                <a:avLst/>
              </a:prstGeom>
              <a:blipFill rotWithShape="0">
                <a:blip r:embed="rId27"/>
                <a:stretch>
                  <a:fillRect/>
                </a:stretch>
              </a:blipFill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/>
          <p:cNvCxnSpPr>
            <a:stCxn id="54" idx="6"/>
            <a:endCxn id="44" idx="1"/>
          </p:cNvCxnSpPr>
          <p:nvPr/>
        </p:nvCxnSpPr>
        <p:spPr>
          <a:xfrm>
            <a:off x="1132897" y="2883261"/>
            <a:ext cx="1611542" cy="135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/>
              <p:cNvSpPr txBox="1"/>
              <p:nvPr/>
            </p:nvSpPr>
            <p:spPr>
              <a:xfrm>
                <a:off x="1568485" y="2678361"/>
                <a:ext cx="5745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accent2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ko-KR" sz="2400" b="1" i="1" smtClean="0">
                              <a:solidFill>
                                <a:schemeClr val="accent2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+mn-ea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2400" b="1" i="1" smtClean="0">
                              <a:solidFill>
                                <a:schemeClr val="accent2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+mn-ea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ko-KR" altLang="en-US" sz="2400" dirty="0" smtClean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485" y="2678361"/>
                <a:ext cx="574521" cy="461665"/>
              </a:xfrm>
              <a:prstGeom prst="rect">
                <a:avLst/>
              </a:prstGeom>
              <a:blipFill rotWithShape="0">
                <a:blip r:embed="rId28"/>
                <a:stretch>
                  <a:fillRect r="-23158" b="-118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직선 화살표 연결선 57"/>
          <p:cNvCxnSpPr>
            <a:stCxn id="42" idx="6"/>
            <a:endCxn id="62" idx="3"/>
          </p:cNvCxnSpPr>
          <p:nvPr/>
        </p:nvCxnSpPr>
        <p:spPr>
          <a:xfrm flipV="1">
            <a:off x="1128514" y="4474695"/>
            <a:ext cx="1615925" cy="120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/>
              <p:cNvSpPr txBox="1"/>
              <p:nvPr/>
            </p:nvSpPr>
            <p:spPr>
              <a:xfrm>
                <a:off x="1596004" y="4215432"/>
                <a:ext cx="5745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accent2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ko-KR" sz="2400" b="1" i="1" smtClean="0">
                              <a:solidFill>
                                <a:schemeClr val="accent2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+mn-ea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2400" b="1" i="1" smtClean="0">
                              <a:solidFill>
                                <a:schemeClr val="accent2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+mn-ea"/>
                            </a:rPr>
                            <m:t>𝟐𝟐</m:t>
                          </m:r>
                        </m:sub>
                      </m:sSub>
                    </m:oMath>
                  </m:oMathPara>
                </a14:m>
                <a:endParaRPr lang="ko-KR" altLang="en-US" sz="2400" dirty="0" smtClean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004" y="4215432"/>
                <a:ext cx="574521" cy="461665"/>
              </a:xfrm>
              <a:prstGeom prst="rect">
                <a:avLst/>
              </a:prstGeom>
              <a:blipFill rotWithShape="0">
                <a:blip r:embed="rId29"/>
                <a:stretch>
                  <a:fillRect r="-23404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/>
          <p:cNvCxnSpPr>
            <a:stCxn id="54" idx="5"/>
            <a:endCxn id="62" idx="2"/>
          </p:cNvCxnSpPr>
          <p:nvPr/>
        </p:nvCxnSpPr>
        <p:spPr>
          <a:xfrm>
            <a:off x="1038821" y="3092880"/>
            <a:ext cx="1611542" cy="1172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/>
              <p:cNvSpPr txBox="1"/>
              <p:nvPr/>
            </p:nvSpPr>
            <p:spPr>
              <a:xfrm>
                <a:off x="1387814" y="3731567"/>
                <a:ext cx="5745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accent2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ko-KR" sz="2400" b="1" i="1" smtClean="0">
                              <a:solidFill>
                                <a:schemeClr val="accent2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+mn-ea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2400" b="1" i="1" smtClean="0">
                              <a:solidFill>
                                <a:schemeClr val="accent2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+mn-ea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ko-KR" altLang="en-US" sz="2400" dirty="0" smtClean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814" y="3731567"/>
                <a:ext cx="574521" cy="461665"/>
              </a:xfrm>
              <a:prstGeom prst="rect">
                <a:avLst/>
              </a:prstGeom>
              <a:blipFill rotWithShape="0">
                <a:blip r:embed="rId30"/>
                <a:stretch>
                  <a:fillRect r="-23404" b="-118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타원 61"/>
              <p:cNvSpPr/>
              <p:nvPr/>
            </p:nvSpPr>
            <p:spPr>
              <a:xfrm>
                <a:off x="2650363" y="3968630"/>
                <a:ext cx="642394" cy="59289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𝚺</m:t>
                      </m:r>
                    </m:oMath>
                  </m:oMathPara>
                </a14:m>
                <a:endParaRPr lang="ko-KR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62" name="타원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363" y="3968630"/>
                <a:ext cx="642394" cy="592892"/>
              </a:xfrm>
              <a:prstGeom prst="ellipse">
                <a:avLst/>
              </a:prstGeom>
              <a:blipFill rotWithShape="0">
                <a:blip r:embed="rId31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직선 화살표 연결선 66"/>
          <p:cNvCxnSpPr>
            <a:endCxn id="44" idx="0"/>
          </p:cNvCxnSpPr>
          <p:nvPr/>
        </p:nvCxnSpPr>
        <p:spPr>
          <a:xfrm>
            <a:off x="2637796" y="2689680"/>
            <a:ext cx="333764" cy="241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endCxn id="62" idx="4"/>
          </p:cNvCxnSpPr>
          <p:nvPr/>
        </p:nvCxnSpPr>
        <p:spPr>
          <a:xfrm flipV="1">
            <a:off x="2668251" y="4561522"/>
            <a:ext cx="303309" cy="239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62" idx="6"/>
            <a:endCxn id="36" idx="2"/>
          </p:cNvCxnSpPr>
          <p:nvPr/>
        </p:nvCxnSpPr>
        <p:spPr>
          <a:xfrm>
            <a:off x="3292757" y="4265076"/>
            <a:ext cx="2343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/>
              <p:cNvSpPr txBox="1"/>
              <p:nvPr/>
            </p:nvSpPr>
            <p:spPr>
              <a:xfrm>
                <a:off x="2260923" y="4594834"/>
                <a:ext cx="5745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accent2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ko-KR" sz="2400" b="1" i="1" smtClean="0">
                              <a:solidFill>
                                <a:schemeClr val="accent2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+mn-ea"/>
                            </a:rPr>
                            <m:t>𝒃</m:t>
                          </m:r>
                        </m:e>
                        <m:sub>
                          <m:r>
                            <a:rPr lang="en-US" altLang="ko-KR" sz="2400" b="1" i="1" smtClean="0">
                              <a:solidFill>
                                <a:schemeClr val="accent2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+mn-ea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2400" dirty="0" smtClean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923" y="4594834"/>
                <a:ext cx="574521" cy="461665"/>
              </a:xfrm>
              <a:prstGeom prst="rect">
                <a:avLst/>
              </a:prstGeom>
              <a:blipFill rotWithShape="0">
                <a:blip r:embed="rId32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/>
              <p:cNvSpPr txBox="1"/>
              <p:nvPr/>
            </p:nvSpPr>
            <p:spPr>
              <a:xfrm>
                <a:off x="2227310" y="2249556"/>
                <a:ext cx="5745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accent2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ko-KR" sz="2400" b="1" i="1" smtClean="0">
                              <a:solidFill>
                                <a:schemeClr val="accent2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+mn-ea"/>
                            </a:rPr>
                            <m:t>𝒃</m:t>
                          </m:r>
                        </m:e>
                        <m:sub>
                          <m:r>
                            <a:rPr lang="en-US" altLang="ko-KR" sz="2400" b="1" i="1" smtClean="0">
                              <a:solidFill>
                                <a:schemeClr val="accent2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+mn-ea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400" dirty="0" smtClean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7310" y="2249556"/>
                <a:ext cx="574521" cy="461665"/>
              </a:xfrm>
              <a:prstGeom prst="rect">
                <a:avLst/>
              </a:prstGeom>
              <a:blipFill rotWithShape="0">
                <a:blip r:embed="rId33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/>
              <p:cNvSpPr txBox="1"/>
              <p:nvPr/>
            </p:nvSpPr>
            <p:spPr>
              <a:xfrm>
                <a:off x="5214878" y="3015625"/>
                <a:ext cx="5745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accent2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ko-KR" sz="2400" b="1" i="1" smtClean="0">
                              <a:solidFill>
                                <a:schemeClr val="accent2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+mn-ea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2400" b="1" i="1" smtClean="0">
                              <a:solidFill>
                                <a:schemeClr val="accent2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+mn-ea"/>
                            </a:rPr>
                            <m:t>𝟏</m:t>
                          </m:r>
                          <m:r>
                            <a:rPr lang="en-US" altLang="ko-KR" sz="2400" b="1" i="1" smtClean="0">
                              <a:solidFill>
                                <a:schemeClr val="accent2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+mn-ea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2400" dirty="0" smtClean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878" y="3015625"/>
                <a:ext cx="574521" cy="461665"/>
              </a:xfrm>
              <a:prstGeom prst="rect">
                <a:avLst/>
              </a:prstGeom>
              <a:blipFill rotWithShape="0">
                <a:blip r:embed="rId34"/>
                <a:stretch>
                  <a:fillRect r="-23158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/>
              <p:cNvSpPr txBox="1"/>
              <p:nvPr/>
            </p:nvSpPr>
            <p:spPr>
              <a:xfrm>
                <a:off x="5182221" y="3609631"/>
                <a:ext cx="5745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accent2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ko-KR" sz="2400" b="1" i="1" smtClean="0">
                              <a:solidFill>
                                <a:schemeClr val="accent2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+mn-ea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2400" b="1" i="1" smtClean="0">
                              <a:solidFill>
                                <a:schemeClr val="accent2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+mn-ea"/>
                            </a:rPr>
                            <m:t>𝟐𝟑</m:t>
                          </m:r>
                        </m:sub>
                      </m:sSub>
                    </m:oMath>
                  </m:oMathPara>
                </a14:m>
                <a:endParaRPr lang="ko-KR" altLang="en-US" sz="2400" dirty="0" smtClean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221" y="3609631"/>
                <a:ext cx="574521" cy="461665"/>
              </a:xfrm>
              <a:prstGeom prst="rect">
                <a:avLst/>
              </a:prstGeom>
              <a:blipFill rotWithShape="0">
                <a:blip r:embed="rId35"/>
                <a:stretch>
                  <a:fillRect r="-23404" b="-118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직선 화살표 연결선 78"/>
          <p:cNvCxnSpPr>
            <a:endCxn id="41" idx="4"/>
          </p:cNvCxnSpPr>
          <p:nvPr/>
        </p:nvCxnSpPr>
        <p:spPr>
          <a:xfrm flipV="1">
            <a:off x="5753430" y="4033950"/>
            <a:ext cx="266010" cy="267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/>
              <p:cNvSpPr txBox="1"/>
              <p:nvPr/>
            </p:nvSpPr>
            <p:spPr>
              <a:xfrm>
                <a:off x="5346102" y="4094465"/>
                <a:ext cx="5745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solidFill>
                                <a:schemeClr val="accent2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ko-KR" sz="2400" b="1" i="1" smtClean="0">
                              <a:solidFill>
                                <a:schemeClr val="accent2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+mn-ea"/>
                            </a:rPr>
                            <m:t>𝒃</m:t>
                          </m:r>
                        </m:e>
                        <m:sub>
                          <m:r>
                            <a:rPr lang="en-US" altLang="ko-KR" sz="2400" b="1" i="1" smtClean="0">
                              <a:solidFill>
                                <a:schemeClr val="accent2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+mn-ea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2400" dirty="0" smtClean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102" y="4094465"/>
                <a:ext cx="574521" cy="461665"/>
              </a:xfrm>
              <a:prstGeom prst="rect">
                <a:avLst/>
              </a:prstGeom>
              <a:blipFill rotWithShape="0">
                <a:blip r:embed="rId36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그룹 34"/>
          <p:cNvGrpSpPr/>
          <p:nvPr/>
        </p:nvGrpSpPr>
        <p:grpSpPr>
          <a:xfrm>
            <a:off x="-14050" y="1663850"/>
            <a:ext cx="8375624" cy="3576964"/>
            <a:chOff x="14294" y="1596805"/>
            <a:chExt cx="8375624" cy="3576964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1515474" y="2045615"/>
              <a:ext cx="3537775" cy="3105605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319246" y="2045615"/>
              <a:ext cx="973138" cy="3105606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5289289" y="2068164"/>
              <a:ext cx="3100629" cy="3105605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4294" y="1601337"/>
              <a:ext cx="15011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latin typeface="+mn-ea"/>
                  <a:ea typeface="+mn-ea"/>
                </a:rPr>
                <a:t>input layer</a:t>
              </a:r>
              <a:endParaRPr lang="ko-KR" altLang="en-US" sz="2000" dirty="0" smtClean="0">
                <a:latin typeface="+mn-ea"/>
                <a:ea typeface="+mn-ea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299869" y="1596805"/>
              <a:ext cx="17047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latin typeface="+mn-ea"/>
                  <a:ea typeface="+mn-ea"/>
                </a:rPr>
                <a:t>hidden</a:t>
              </a:r>
              <a:r>
                <a:rPr lang="en-US" altLang="ko-KR" sz="2000" dirty="0" smtClean="0">
                  <a:latin typeface="+mn-ea"/>
                  <a:ea typeface="+mn-ea"/>
                </a:rPr>
                <a:t> layer</a:t>
              </a:r>
              <a:endParaRPr lang="ko-KR" altLang="en-US" sz="2000" dirty="0" smtClean="0">
                <a:latin typeface="+mn-ea"/>
                <a:ea typeface="+mn-ea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324535" y="1596805"/>
              <a:ext cx="16871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latin typeface="+mn-ea"/>
                  <a:ea typeface="+mn-ea"/>
                </a:rPr>
                <a:t>out</a:t>
              </a:r>
              <a:r>
                <a:rPr lang="en-US" altLang="ko-KR" sz="2000" dirty="0" smtClean="0">
                  <a:latin typeface="+mn-ea"/>
                  <a:ea typeface="+mn-ea"/>
                </a:rPr>
                <a:t>put layer</a:t>
              </a:r>
              <a:endParaRPr lang="ko-KR" altLang="en-US" sz="2000" dirty="0" smtClean="0">
                <a:latin typeface="+mn-ea"/>
                <a:ea typeface="+mn-ea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직사각형 83"/>
              <p:cNvSpPr/>
              <p:nvPr/>
            </p:nvSpPr>
            <p:spPr>
              <a:xfrm>
                <a:off x="7849774" y="3465168"/>
                <a:ext cx="6238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ko-KR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84" name="직사각형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9774" y="3465168"/>
                <a:ext cx="623825" cy="461665"/>
              </a:xfrm>
              <a:prstGeom prst="rect">
                <a:avLst/>
              </a:prstGeom>
              <a:blipFill rotWithShape="0">
                <a:blip r:embed="rId37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직사각형 84"/>
              <p:cNvSpPr/>
              <p:nvPr/>
            </p:nvSpPr>
            <p:spPr>
              <a:xfrm>
                <a:off x="4595074" y="2996083"/>
                <a:ext cx="6238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ko-KR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85" name="직사각형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074" y="2996083"/>
                <a:ext cx="623825" cy="461665"/>
              </a:xfrm>
              <a:prstGeom prst="rect">
                <a:avLst/>
              </a:prstGeom>
              <a:blipFill rotWithShape="0">
                <a:blip r:embed="rId38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" name="직사각형 85"/>
              <p:cNvSpPr/>
              <p:nvPr/>
            </p:nvSpPr>
            <p:spPr>
              <a:xfrm>
                <a:off x="4595074" y="3884234"/>
                <a:ext cx="6238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ko-KR" sz="24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86" name="직사각형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074" y="3884234"/>
                <a:ext cx="623825" cy="461665"/>
              </a:xfrm>
              <a:prstGeom prst="rect">
                <a:avLst/>
              </a:prstGeom>
              <a:blipFill rotWithShape="0">
                <a:blip r:embed="rId39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86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 algorithm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10DC1-F3C7-4066-AA9C-70EB7E08F271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1326194"/>
            <a:ext cx="3629678" cy="35757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508" y="1000108"/>
            <a:ext cx="4025275" cy="558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5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Backpropagation algorithm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10DC1-F3C7-4066-AA9C-70EB7E08F271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19" y="1233649"/>
            <a:ext cx="4216256" cy="52592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648" y="1212189"/>
            <a:ext cx="3351755" cy="521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Multiclass classification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10DC1-F3C7-4066-AA9C-70EB7E08F271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7775487"/>
              </p:ext>
            </p:extLst>
          </p:nvPr>
        </p:nvGraphicFramePr>
        <p:xfrm>
          <a:off x="2093626" y="2336379"/>
          <a:ext cx="4635426" cy="2987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r:id="rId3" imgW="1630440" imgH="1051560" progId="">
                  <p:embed/>
                </p:oleObj>
              </mc:Choice>
              <mc:Fallback>
                <p:oleObj r:id="rId3" imgW="1630440" imgH="1051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93626" y="2336379"/>
                        <a:ext cx="4635426" cy="29879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562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Multiclass classification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510DC1-F3C7-4066-AA9C-70EB7E08F271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1901490"/>
              </p:ext>
            </p:extLst>
          </p:nvPr>
        </p:nvGraphicFramePr>
        <p:xfrm>
          <a:off x="1480947" y="1252717"/>
          <a:ext cx="6182045" cy="49875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1" r:id="rId3" imgW="2810160" imgH="2267640" progId="">
                  <p:embed/>
                </p:oleObj>
              </mc:Choice>
              <mc:Fallback>
                <p:oleObj r:id="rId3" imgW="2810160" imgH="22676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80947" y="1252717"/>
                        <a:ext cx="6182045" cy="49875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713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00"/>
  <p:tag name="ORIGINALWIDTH" val="2145.482"/>
  <p:tag name="LATEXADDIN" val="\documentclass{article}&#10;\usepackage{amsmath}&#10;\pagestyle{empty}&#10;\begin{document}&#10;\begin{equation*}&#10;\begin{aligned}&#10;H(a) &amp;= - y \ log \ a - (1-y) \ log\ (1-a)\\&#10;\\&#10;a &amp;= \frac {1} {1+e^{-z}}\\&#10;z &amp;= w_1 x_1 + w_2 x_2 + b\\&#10;\\&#10;\frac{\partial H(a)} {\partial w_1} &amp; = \frac{\partial H(a)} {\partial a} \ \frac{\partial a} {\partial z} \ \frac{\partial z} {\partial w_1} \\&#10;\frac{\partial H(a)} {\partial w_2} &amp; = \frac{\partial H(a)} {\partial a} \ \frac{\partial a} {\partial z} \ \frac{\partial z} {\partial w_2} \\&#10;\frac{\partial H(a)} {\partial b} &amp; = \frac{\partial H(a)} {\partial a} \ \frac{\partial a} {\partial z} \ \frac{\partial z} {\partial b} \\&#10;\end{aligned}&#10;\end{equation*}\end{document}"/>
  <p:tag name="IGUANATEXSIZE" val="20"/>
  <p:tag name="IGUANATEXCURSOR" val="1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1.657"/>
  <p:tag name="ORIGINALWIDTH" val="2511.436"/>
  <p:tag name="LATEXADDIN" val="\documentclass{article}&#10;\usepackage{amsmath}&#10;\pagestyle{empty}&#10;\begin{document}&#10;\begin{equation*}&#10;\begin{aligned}&#10;\frac{\partial H(a)} {\partial a} &amp;= - \frac{y}{a} + \frac{1-y}{1-a} = \frac {-y(1-a)+(1-y)a}{a(1-a)}  \\&#10;&amp;=- \frac {y-a}{a(1-a)} \\&#10;\frac{\partial a}{\partial z} &amp;= \frac{e^{-z}}{\left ( 1+e^{-z} \right )^2} = \frac{1}{ 1+e^{-z} } \ \frac{e^{-z}}{1+e^{-z}}\\&#10;&amp;=a(1-a)\\&#10;\frac{\partial z}{\partial w_1} &amp;= x_1  ,\, \, \frac{\partial z}{\partial w_2} = x_2 ,\, \, \frac{\partial z}{\partial b} = 1\\&#10;\\&#10;\frac{\partial H(a)} {\partial w_1} &amp; = - \frac {y-a}{a(1-a)}\ a(1-a) \ x_1 = -(y-a) x_1\\&#10;\frac{\partial H(a)} {\partial w_2} &amp; = - \frac {y-a}{a(1-a)}\ a(1-a) \ x_2 = -(y-a) x_2\\&#10;\frac{\partial H(a)} {\partial b} &amp; = - \frac {y-a}{a(1-a)}\ a(1-a) \cdot 1 = -(y-a) \\&#10;\end{aligned}&#10;\end{equation*}\end{document}"/>
  <p:tag name="IGUANATEXSIZE" val="20"/>
  <p:tag name="IGUANATEXCURSOR" val="3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87.477"/>
  <p:tag name="ORIGINALWIDTH" val="2220.472"/>
  <p:tag name="LATEXADDIN" val="\documentclass{article}&#10;\usepackage{amsmath}&#10;\pagestyle{empty}&#10;\begin{document}&#10;&#10;\begin{equation*}&#10;\begin{aligned}&#10;H(a_3) &amp;= - y \ log \ a_3 - (1-y) \ log\ (1-a_3 )\\&#10;\\&#10;a_3 &amp;= \frac {1} {1+e^{-z_3}}\\&#10;z_3 &amp;= w_{13} a_1 + w_{23} a_2 + b_3\\&#10;\\&#10;a_1&amp;=\frac{1}{1+e^{z_1}}\\&#10;a_2&amp;=\frac{1}{1+e^{z_2}}\\&#10;\\&#10;z_1&amp;= w_{11} x_1 + w_{21} x_2 + b_1\\&#10;z_2&amp;= w_{12} x_2 + w_{22} x_2 + b_2\\&#10;\end{aligned}&#10;\end{equation*}&#10;&#10;\end{document}"/>
  <p:tag name="IGUANATEXSIZE" val="20"/>
  <p:tag name="IGUANATEXCURSOR" val="4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935.508"/>
  <p:tag name="ORIGINALWIDTH" val="2836.146"/>
  <p:tag name="LATEXADDIN" val="\documentclass{article}&#10;\usepackage{amsmath}&#10;\pagestyle{empty}&#10;\begin{document}&#10;&#10;\begin{equation*}&#10;\begin{aligned}&#10;\frac{\partial H(a_3)} {\partial w_{13}} &amp; = \frac{\partial H(a_3)} {\partial a_3} \ \frac{\partial a_3} {\partial z_3} \ \frac{\partial z_3} {\partial w_{13}} \\&#10;\frac{\partial H(a_3)} {\partial w_{23}} &amp; = \frac{\partial H(a_3)} {\partial a_3} \ \frac{\partial a_3} {\partial z_3} \ \frac{\partial z_3} {\partial w_{23}} \\&#10;\frac{\partial H(a_3)} {\partial b_3} &amp; = \frac{\partial H(a_3)} {\partial a_3} \ \frac{\partial a_3} {\partial z_3} \ \frac{\partial z_3} {\partial b_3} \\&#10;\\&#10;\frac{\partial H(a_3)} {\partial a_3} &amp;= - \frac{y}{a_3} + \frac{1-y}{1-a_3} = \frac {-y(1-a_3)+(1-y)a_3}{a_3(1-a_3)}  \\&#10;&amp;=- \frac {y-a_3}{a_3(1-a_3)} \\&#10;\frac{\partial a_3}{\partial z_3} &amp;= \frac{e^{-z_3}}{\left ( 1+e^{-z_3} \right )^2} = \frac{1}{ 1+e^{-z_3} } \ \frac{e^{-z_3}}{ 1+e^{-z_3} }\\&#10;&amp;=a_3(1-a_3)\\&#10;\frac{\partial z_3}{\partial w_{13}} &amp;= a_1  ,\, \, \frac{\partial z_3}{\partial w_{23}} = a_2 ,\, \, \frac{\partial z_3}{\partial b_3} = 1\\&#10;\\&#10;\frac{\partial H(a_3)} {\partial w_{13}} &amp; = - \frac {y-a_3}{a_3(1-a_3)}\ a_3(1-a_3) \ a_1 = -(y-a_3) a_1\\&#10;\frac{\partial H(a_3)} {\partial w_{23}} &amp; = - \frac {y-a_3}{a_3(1-a_3)}\ a_3(1-a_3) \ a_2 = -(y-a_3) a_2\\&#10;\frac{\partial H(a_3)} {\partial b_3} &amp; = - \frac {y-a_3}{a_3(1-a_3)}\ a_3(1-a_3) \cdot 1 = -(y-a_3) \\&#10;\end{aligned}&#10;\end{equation*}&#10;&#10;&#10;\end{document}"/>
  <p:tag name="IGUANATEXSIZE" val="20"/>
  <p:tag name="IGUANATEXCURSOR" val="14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54.556"/>
  <p:tag name="ORIGINALWIDTH" val="2849.644"/>
  <p:tag name="LATEXADDIN" val="\documentclass{article}&#10;\usepackage{amsmath}&#10;\pagestyle{empty}&#10;\begin{document}&#10;&#10;&#10;\begin{equation*}&#10;\begin{aligned}&#10;\frac{\partial H(a_3)} {\partial w_{11}} &amp; = \frac{\partial H(a_3)} {\partial a_3} \ \frac{\partial a_3} {\partial z_3} \&#10;\frac{\partial z_3} {\partial a_1} \ \frac{\partial a_1} {\partial z_1} \ \frac{\partial z_1} {\partial w_{11}}  \\&#10;%&#10;\frac{\partial H(a_3)} {\partial w_{21}} &amp; = \frac{\partial H(a_3)} {\partial a_3} \ \frac{\partial a_3} {\partial z_3} \&#10;\frac{\partial z_3} {\partial a_1} \ \frac{\partial a_1} {\partial z_1} \ \frac{\partial z_1} {\partial w_{21}}  \\&#10;%&#10;\frac{\partial H(a_3)} {\partial b_1} &amp; = \frac{\partial H(a_3)} {\partial a_3} \ \frac{\partial a_3} {\partial z_3} \&#10;\frac{\partial z_3} {\partial a_1} \ \frac{\partial a_1} {\partial z_1} \ \frac{\partial z_1} {\partial b_1}  \\&#10;\\&#10;\frac{\partial z_3} {\partial a_1} &amp;= w_{13} \\&#10;\frac{\partial a_1} {\partial z_1} &amp;= \frac {e^{z_1}} {\left( 1+e^{z_1} \right)^2} = a_1 (1-a_1 )\\&#10;\frac{\partial z_1} {\partial w_{11}} &amp;= x_1 ,\, \, \frac{\partial z_1}{\partial w_{21}} = x_2 ,\, \, \frac{\partial z_1}{\partial b_1} = 1\\&#10;\\&#10;\frac{\partial H(a_3)} {\partial w_{11}} &amp;= - \frac {y-a_3}{a_3(1-a_3)} \ a_3(1-a_3) \ w_{13} \ a_1 (1-a_1 ) \ x_1\\&#10;&amp;= -\left(y-a_3\right) \ w_{13} \ a_1 (1-a_1 ) \ x_1\\&#10;\frac{\partial H(a_3)} {\partial w_{21}} &amp;=  -\left(y-a_3\right) \ w_{13} \ a_1 (1-a_1 ) \ x_2\\&#10;\frac{\partial H(a_3)} {\partial b_{1}} &amp;= -\left(y-a_3\right) \ w_{13} \ a_1 (1-a_1 ) &#10;%&#10;\end{aligned}&#10;\end{equation*}&#10;&#10;\end{document}"/>
  <p:tag name="IGUANATEXSIZE" val="20"/>
  <p:tag name="IGUANATEXCURSOR" val="15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43.082"/>
  <p:tag name="ORIGINALWIDTH" val="2149.231"/>
  <p:tag name="LATEXADDIN" val="\documentclass{article}&#10;\usepackage{amsmath}&#10;\pagestyle{empty}&#10;\begin{document}&#10;&#10;&#10;\begin{equation*}&#10;\begin{aligned}&#10;\frac{\partial H(a_3)} {\partial w_{12}} &amp; = \frac{\partial H(a_3)} {\partial a_3} \ \frac{\partial a_3} {\partial z_3} \&#10;\frac{\partial z_3} {\partial a_2} \ \frac{\partial a_2} {\partial z_2} \ \frac{\partial z_2} {\partial w_{12}}  \\&#10;%&#10;\frac{\partial H(a_3)} {\partial w_{22}} &amp; = \frac{\partial H(a_3)} {\partial a_3} \ \frac{\partial a_3} {\partial z_3} \&#10;\frac{\partial z_3} {\partial a_2} \ \frac{\partial a_2} {\partial z_2} \ \frac{\partial z_2} {\partial w_{22}}  \\&#10;%&#10;\frac{\partial H(a_3)} {\partial b_2} &amp; = \frac{\partial H(a_3)} {\partial a_3} \ \frac{\partial a_3} {\partial z_3} \&#10;\frac{\partial z_3} {\partial a_2} \ \frac{\partial a_2} {\partial z_2} \ \frac{\partial z_2} {\partial b_2}  \\&#10;\\&#10;\frac{\partial z_3} {\partial a_2} &amp;= w_{23} \\&#10;\frac{\partial a_2} {\partial z_2} &amp;= \frac {e^{z_2}} {\left( 1+e^{z_2} \right)^2} = a_2 (1-a_2 )\\&#10;\frac{\partial z_2} {\partial w_{12}} &amp;= x_1 ,\, \, \frac{\partial z_2}{\partial w_{22}} = x_2 ,\, \, \frac{\partial z_2}{\partial b_2} = 1\\&#10;\\&#10;\frac{\partial H(a_3)} {\partial w_{12}} &amp;= -\left(y-a_3\right) \ w_{23} \ a_2 (1-a_2 ) \ x_1\\&#10;\frac{\partial H(a_3)} {\partial w_{21}} &amp;=  -\left(y-a_3\right) \ w_{23} \ a_2 (1-a_2 ) \ x_2\\&#10;\frac{\partial H(a_3)} {\partial b_{1}} &amp;= -\left(y-a_3\right) \ w_{23} \ a_2 (1-a_2 ) &#10;\end{aligned}&#10;\end{equation*}&#10;&#10;\end{document}"/>
  <p:tag name="IGUANATEXSIZE" val="20"/>
  <p:tag name="IGUANATEXCURSOR" val="143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서용원강의자료템플릿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600" b="0" dirty="0" smtClean="0">
            <a:latin typeface="+mn-ea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서용원강의자료템플릿</Template>
  <TotalTime>1915</TotalTime>
  <Words>351</Words>
  <Application>Microsoft Office PowerPoint</Application>
  <PresentationFormat>화면 슬라이드 쇼(4:3)</PresentationFormat>
  <Paragraphs>151</Paragraphs>
  <Slides>23</Slides>
  <Notes>2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Arial</vt:lpstr>
      <vt:lpstr>Cambria Math</vt:lpstr>
      <vt:lpstr>굴림</vt:lpstr>
      <vt:lpstr>맑은 고딕</vt:lpstr>
      <vt:lpstr>서용원강의자료템플릿</vt:lpstr>
      <vt:lpstr>Theories of Neural Networks – part 2</vt:lpstr>
      <vt:lpstr>Single layer neural network example</vt:lpstr>
      <vt:lpstr>Learning : gradient</vt:lpstr>
      <vt:lpstr>Binary classification</vt:lpstr>
      <vt:lpstr>Binary classification : two layer case</vt:lpstr>
      <vt:lpstr>Backpropagation algorithm</vt:lpstr>
      <vt:lpstr>Backpropagation algorithm</vt:lpstr>
      <vt:lpstr>Multiclass classification</vt:lpstr>
      <vt:lpstr>Multiclass classification</vt:lpstr>
      <vt:lpstr>Which case fits better?</vt:lpstr>
      <vt:lpstr>Softmax activation function</vt:lpstr>
      <vt:lpstr>Softmax activation function</vt:lpstr>
      <vt:lpstr>Cross-entropy loss function</vt:lpstr>
      <vt:lpstr>Some important keras loss functions</vt:lpstr>
      <vt:lpstr>Optimizer issues</vt:lpstr>
      <vt:lpstr>Optimizer issues</vt:lpstr>
      <vt:lpstr>Optimizers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서용원</dc:creator>
  <cp:lastModifiedBy>서 용원</cp:lastModifiedBy>
  <cp:revision>193</cp:revision>
  <dcterms:created xsi:type="dcterms:W3CDTF">2015-09-02T19:01:29Z</dcterms:created>
  <dcterms:modified xsi:type="dcterms:W3CDTF">2019-11-10T19:20:34Z</dcterms:modified>
</cp:coreProperties>
</file>